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</p:sldMasterIdLst>
  <p:sldIdLst>
    <p:sldId id="256" r:id="rId3"/>
    <p:sldId id="277" r:id="rId4"/>
    <p:sldId id="282" r:id="rId5"/>
    <p:sldId id="257" r:id="rId6"/>
    <p:sldId id="278" r:id="rId7"/>
    <p:sldId id="261" r:id="rId8"/>
    <p:sldId id="258" r:id="rId9"/>
    <p:sldId id="279" r:id="rId10"/>
    <p:sldId id="280" r:id="rId11"/>
    <p:sldId id="269" r:id="rId12"/>
    <p:sldId id="271" r:id="rId13"/>
    <p:sldId id="268" r:id="rId14"/>
    <p:sldId id="272" r:id="rId15"/>
    <p:sldId id="273" r:id="rId16"/>
    <p:sldId id="274" r:id="rId17"/>
    <p:sldId id="275" r:id="rId18"/>
    <p:sldId id="262" r:id="rId19"/>
    <p:sldId id="283" r:id="rId20"/>
    <p:sldId id="259" r:id="rId21"/>
    <p:sldId id="28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1B143-2136-4433-9FAA-5838645E91C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D96AE-ACFC-488A-825D-70BA55F0EFDB}">
      <dgm:prSet phldrT="[Text]"/>
      <dgm:spPr/>
      <dgm:t>
        <a:bodyPr/>
        <a:lstStyle/>
        <a:p>
          <a:r>
            <a:rPr lang="en-US" dirty="0" smtClean="0"/>
            <a:t>SharePoint</a:t>
          </a:r>
          <a:endParaRPr lang="en-US" dirty="0"/>
        </a:p>
      </dgm:t>
    </dgm:pt>
    <dgm:pt modelId="{8DEF6B04-FDB8-4841-82D9-A4EC107EAC16}" type="parTrans" cxnId="{7AB4352B-65E3-4EC7-AF64-ED575A2B0E46}">
      <dgm:prSet/>
      <dgm:spPr/>
      <dgm:t>
        <a:bodyPr/>
        <a:lstStyle/>
        <a:p>
          <a:endParaRPr lang="en-US"/>
        </a:p>
      </dgm:t>
    </dgm:pt>
    <dgm:pt modelId="{4F2E3792-C8E4-4125-9669-FD1167C13515}" type="sibTrans" cxnId="{7AB4352B-65E3-4EC7-AF64-ED575A2B0E46}">
      <dgm:prSet/>
      <dgm:spPr/>
      <dgm:t>
        <a:bodyPr/>
        <a:lstStyle/>
        <a:p>
          <a:endParaRPr lang="en-US"/>
        </a:p>
      </dgm:t>
    </dgm:pt>
    <dgm:pt modelId="{D3537B5B-F88C-4A42-9A21-D43FD9A86E77}">
      <dgm:prSet phldrT="[Text]"/>
      <dgm:spPr/>
      <dgm:t>
        <a:bodyPr/>
        <a:lstStyle/>
        <a:p>
          <a:r>
            <a:rPr lang="en-US" dirty="0" smtClean="0"/>
            <a:t>SharePoint Services</a:t>
          </a:r>
          <a:endParaRPr lang="en-US" dirty="0"/>
        </a:p>
      </dgm:t>
    </dgm:pt>
    <dgm:pt modelId="{5C5B0521-FC88-4E27-88ED-E2C404E9493C}" type="parTrans" cxnId="{D825C277-E80E-4D0D-922B-D7292E1449F0}">
      <dgm:prSet/>
      <dgm:spPr/>
      <dgm:t>
        <a:bodyPr/>
        <a:lstStyle/>
        <a:p>
          <a:endParaRPr lang="en-US"/>
        </a:p>
      </dgm:t>
    </dgm:pt>
    <dgm:pt modelId="{92DCF016-9980-4CC2-9279-7CBC565BF2C2}" type="sibTrans" cxnId="{D825C277-E80E-4D0D-922B-D7292E1449F0}">
      <dgm:prSet/>
      <dgm:spPr/>
      <dgm:t>
        <a:bodyPr/>
        <a:lstStyle/>
        <a:p>
          <a:endParaRPr lang="en-US"/>
        </a:p>
      </dgm:t>
    </dgm:pt>
    <dgm:pt modelId="{9CF4DAD5-A67C-4919-BDFB-828AE3FC60E2}">
      <dgm:prSet phldrT="[Text]"/>
      <dgm:spPr/>
      <dgm:t>
        <a:bodyPr/>
        <a:lstStyle/>
        <a:p>
          <a:r>
            <a:rPr lang="en-US" dirty="0" smtClean="0"/>
            <a:t>SharePoint Designer</a:t>
          </a:r>
          <a:endParaRPr lang="en-US" dirty="0"/>
        </a:p>
      </dgm:t>
    </dgm:pt>
    <dgm:pt modelId="{5F77AC98-844B-4DDA-AFDB-3864C2256B32}" type="parTrans" cxnId="{256B47B5-6193-4788-9481-6E3AC76BB9CC}">
      <dgm:prSet/>
      <dgm:spPr/>
      <dgm:t>
        <a:bodyPr/>
        <a:lstStyle/>
        <a:p>
          <a:endParaRPr lang="en-US"/>
        </a:p>
      </dgm:t>
    </dgm:pt>
    <dgm:pt modelId="{3111A197-EFE3-498F-981C-0C5423855D83}" type="sibTrans" cxnId="{256B47B5-6193-4788-9481-6E3AC76BB9CC}">
      <dgm:prSet/>
      <dgm:spPr/>
      <dgm:t>
        <a:bodyPr/>
        <a:lstStyle/>
        <a:p>
          <a:endParaRPr lang="en-US"/>
        </a:p>
      </dgm:t>
    </dgm:pt>
    <dgm:pt modelId="{CC9F287B-2025-485F-AC72-685C9D718B89}">
      <dgm:prSet phldrT="[Text]"/>
      <dgm:spPr/>
      <dgm:t>
        <a:bodyPr/>
        <a:lstStyle/>
        <a:p>
          <a:r>
            <a:rPr lang="en-US" dirty="0" smtClean="0"/>
            <a:t>Visual Studio .NET</a:t>
          </a:r>
          <a:endParaRPr lang="en-US" dirty="0"/>
        </a:p>
      </dgm:t>
    </dgm:pt>
    <dgm:pt modelId="{4C4F8A5B-0505-4B17-963E-7C760194BC12}" type="parTrans" cxnId="{77D1AA00-C660-4801-9FE7-814B1FEF11E4}">
      <dgm:prSet/>
      <dgm:spPr/>
      <dgm:t>
        <a:bodyPr/>
        <a:lstStyle/>
        <a:p>
          <a:endParaRPr lang="en-US"/>
        </a:p>
      </dgm:t>
    </dgm:pt>
    <dgm:pt modelId="{4E0DBC4D-B614-4DC5-952E-293DA1259000}" type="sibTrans" cxnId="{77D1AA00-C660-4801-9FE7-814B1FEF11E4}">
      <dgm:prSet/>
      <dgm:spPr/>
      <dgm:t>
        <a:bodyPr/>
        <a:lstStyle/>
        <a:p>
          <a:endParaRPr lang="en-US"/>
        </a:p>
      </dgm:t>
    </dgm:pt>
    <dgm:pt modelId="{FD1B99CB-9E0A-4C77-98E9-BEFF494A9FAF}">
      <dgm:prSet phldrT="[Text]"/>
      <dgm:spPr/>
      <dgm:t>
        <a:bodyPr/>
        <a:lstStyle/>
        <a:p>
          <a:r>
            <a:rPr lang="en-US" dirty="0" smtClean="0"/>
            <a:t>Office Software's</a:t>
          </a:r>
          <a:endParaRPr lang="fa-IR" dirty="0" smtClean="0"/>
        </a:p>
      </dgm:t>
    </dgm:pt>
    <dgm:pt modelId="{C77DD12F-5F04-4B51-A9DB-3E53AE13252F}" type="parTrans" cxnId="{5FE1FD9C-CA3D-4464-BB62-13CCE357B415}">
      <dgm:prSet/>
      <dgm:spPr/>
      <dgm:t>
        <a:bodyPr/>
        <a:lstStyle/>
        <a:p>
          <a:endParaRPr lang="en-US"/>
        </a:p>
      </dgm:t>
    </dgm:pt>
    <dgm:pt modelId="{3BB9D925-18A0-46DF-884A-81BF92BEE7CA}" type="sibTrans" cxnId="{5FE1FD9C-CA3D-4464-BB62-13CCE357B415}">
      <dgm:prSet/>
      <dgm:spPr/>
      <dgm:t>
        <a:bodyPr/>
        <a:lstStyle/>
        <a:p>
          <a:endParaRPr lang="en-US"/>
        </a:p>
      </dgm:t>
    </dgm:pt>
    <dgm:pt modelId="{C34F1484-636D-4A23-923E-28B9C8357353}">
      <dgm:prSet/>
      <dgm:spPr/>
      <dgm:t>
        <a:bodyPr/>
        <a:lstStyle/>
        <a:p>
          <a:r>
            <a:rPr lang="en-US" dirty="0" smtClean="0"/>
            <a:t>MS Project</a:t>
          </a:r>
        </a:p>
      </dgm:t>
    </dgm:pt>
    <dgm:pt modelId="{A5AA4EE3-3C97-4979-94B3-242E891AE638}" type="parTrans" cxnId="{11449DD4-B600-48E8-91B5-0E33A5230D83}">
      <dgm:prSet/>
      <dgm:spPr/>
      <dgm:t>
        <a:bodyPr/>
        <a:lstStyle/>
        <a:p>
          <a:endParaRPr lang="en-US"/>
        </a:p>
      </dgm:t>
    </dgm:pt>
    <dgm:pt modelId="{7F207990-4C41-4055-8362-C56B5BEC7107}" type="sibTrans" cxnId="{11449DD4-B600-48E8-91B5-0E33A5230D83}">
      <dgm:prSet/>
      <dgm:spPr/>
      <dgm:t>
        <a:bodyPr/>
        <a:lstStyle/>
        <a:p>
          <a:endParaRPr lang="en-US"/>
        </a:p>
      </dgm:t>
    </dgm:pt>
    <dgm:pt modelId="{EDE6E98D-0AAA-41EC-A673-3ABCF80FDE3E}" type="pres">
      <dgm:prSet presAssocID="{FE61B143-2136-4433-9FAA-5838645E91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39AC0-D5F0-4E34-B516-A79714589D0F}" type="pres">
      <dgm:prSet presAssocID="{E6AD96AE-ACFC-488A-825D-70BA55F0EFDB}" presName="centerShape" presStyleLbl="node0" presStyleIdx="0" presStyleCnt="1"/>
      <dgm:spPr/>
      <dgm:t>
        <a:bodyPr/>
        <a:lstStyle/>
        <a:p>
          <a:endParaRPr lang="en-US"/>
        </a:p>
      </dgm:t>
    </dgm:pt>
    <dgm:pt modelId="{02F8C2E1-98B6-45D5-A22C-E9C45885EAFD}" type="pres">
      <dgm:prSet presAssocID="{5C5B0521-FC88-4E27-88ED-E2C404E9493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2E05562-8641-4B24-9087-37DAAE0FD14B}" type="pres">
      <dgm:prSet presAssocID="{5C5B0521-FC88-4E27-88ED-E2C404E949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688B198-D649-4DCB-B04D-9E0B56451D03}" type="pres">
      <dgm:prSet presAssocID="{D3537B5B-F88C-4A42-9A21-D43FD9A86E7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1F130-1F91-4653-A6FB-FA23DCA670AE}" type="pres">
      <dgm:prSet presAssocID="{5F77AC98-844B-4DDA-AFDB-3864C2256B3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51A09EA-60D2-4AEA-8A95-AF5B39D8CAEC}" type="pres">
      <dgm:prSet presAssocID="{5F77AC98-844B-4DDA-AFDB-3864C2256B3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7D94C0A-3C3B-4677-A98B-B7306F09FE81}" type="pres">
      <dgm:prSet presAssocID="{9CF4DAD5-A67C-4919-BDFB-828AE3FC60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C02C1-B3EE-4CCE-8B10-953FF12896F6}" type="pres">
      <dgm:prSet presAssocID="{4C4F8A5B-0505-4B17-963E-7C760194BC1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DCA4FA9-1249-470D-BA81-7F10156696F1}" type="pres">
      <dgm:prSet presAssocID="{4C4F8A5B-0505-4B17-963E-7C760194BC1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28E460E-697E-4275-9C3D-F79E072FFC67}" type="pres">
      <dgm:prSet presAssocID="{CC9F287B-2025-485F-AC72-685C9D718B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8D7ED-19D7-493B-8433-52D52BD2237E}" type="pres">
      <dgm:prSet presAssocID="{C77DD12F-5F04-4B51-A9DB-3E53AE13252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7E7CF20-33A8-4607-8660-0C2E0A9C276A}" type="pres">
      <dgm:prSet presAssocID="{C77DD12F-5F04-4B51-A9DB-3E53AE13252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89DB960-27F3-4FA9-93E8-16090665AFE3}" type="pres">
      <dgm:prSet presAssocID="{FD1B99CB-9E0A-4C77-98E9-BEFF494A9F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8264D-A247-4F93-B2C7-5D578A5AB734}" type="pres">
      <dgm:prSet presAssocID="{A5AA4EE3-3C97-4979-94B3-242E891AE63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4B6CF4A-26E4-48C0-824A-56975D45C879}" type="pres">
      <dgm:prSet presAssocID="{A5AA4EE3-3C97-4979-94B3-242E891AE63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9191689-CDF9-44A8-AB73-27FB8E99C931}" type="pres">
      <dgm:prSet presAssocID="{C34F1484-636D-4A23-923E-28B9C83573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5C277-E80E-4D0D-922B-D7292E1449F0}" srcId="{E6AD96AE-ACFC-488A-825D-70BA55F0EFDB}" destId="{D3537B5B-F88C-4A42-9A21-D43FD9A86E77}" srcOrd="0" destOrd="0" parTransId="{5C5B0521-FC88-4E27-88ED-E2C404E9493C}" sibTransId="{92DCF016-9980-4CC2-9279-7CBC565BF2C2}"/>
    <dgm:cxn modelId="{5A5897C9-3CB6-4173-A3AA-62FAAFCA6C6A}" type="presOf" srcId="{C77DD12F-5F04-4B51-A9DB-3E53AE13252F}" destId="{BFA8D7ED-19D7-493B-8433-52D52BD2237E}" srcOrd="0" destOrd="0" presId="urn:microsoft.com/office/officeart/2005/8/layout/radial5"/>
    <dgm:cxn modelId="{5FE1FD9C-CA3D-4464-BB62-13CCE357B415}" srcId="{E6AD96AE-ACFC-488A-825D-70BA55F0EFDB}" destId="{FD1B99CB-9E0A-4C77-98E9-BEFF494A9FAF}" srcOrd="3" destOrd="0" parTransId="{C77DD12F-5F04-4B51-A9DB-3E53AE13252F}" sibTransId="{3BB9D925-18A0-46DF-884A-81BF92BEE7CA}"/>
    <dgm:cxn modelId="{0D0CFA2D-EE1A-4BC6-855F-97AC54EF6145}" type="presOf" srcId="{4C4F8A5B-0505-4B17-963E-7C760194BC12}" destId="{8DCA4FA9-1249-470D-BA81-7F10156696F1}" srcOrd="1" destOrd="0" presId="urn:microsoft.com/office/officeart/2005/8/layout/radial5"/>
    <dgm:cxn modelId="{E522FEE7-4774-4D46-9A13-2648214A34FB}" type="presOf" srcId="{4C4F8A5B-0505-4B17-963E-7C760194BC12}" destId="{A22C02C1-B3EE-4CCE-8B10-953FF12896F6}" srcOrd="0" destOrd="0" presId="urn:microsoft.com/office/officeart/2005/8/layout/radial5"/>
    <dgm:cxn modelId="{090AC2FE-FD57-4B1C-8C1C-BDF77846A2D5}" type="presOf" srcId="{C77DD12F-5F04-4B51-A9DB-3E53AE13252F}" destId="{27E7CF20-33A8-4607-8660-0C2E0A9C276A}" srcOrd="1" destOrd="0" presId="urn:microsoft.com/office/officeart/2005/8/layout/radial5"/>
    <dgm:cxn modelId="{535B25D0-2273-4D06-8ED4-7C6598C13D93}" type="presOf" srcId="{A5AA4EE3-3C97-4979-94B3-242E891AE638}" destId="{44B6CF4A-26E4-48C0-824A-56975D45C879}" srcOrd="1" destOrd="0" presId="urn:microsoft.com/office/officeart/2005/8/layout/radial5"/>
    <dgm:cxn modelId="{08DED279-BCC4-4C5B-AE25-010F3574A6EC}" type="presOf" srcId="{CC9F287B-2025-485F-AC72-685C9D718B89}" destId="{228E460E-697E-4275-9C3D-F79E072FFC67}" srcOrd="0" destOrd="0" presId="urn:microsoft.com/office/officeart/2005/8/layout/radial5"/>
    <dgm:cxn modelId="{2DEE8095-8216-4194-9A5F-47969D881E35}" type="presOf" srcId="{FE61B143-2136-4433-9FAA-5838645E91CB}" destId="{EDE6E98D-0AAA-41EC-A673-3ABCF80FDE3E}" srcOrd="0" destOrd="0" presId="urn:microsoft.com/office/officeart/2005/8/layout/radial5"/>
    <dgm:cxn modelId="{2B6E5254-31F5-476A-89AD-A5C8DACD91DB}" type="presOf" srcId="{5F77AC98-844B-4DDA-AFDB-3864C2256B32}" destId="{751A09EA-60D2-4AEA-8A95-AF5B39D8CAEC}" srcOrd="1" destOrd="0" presId="urn:microsoft.com/office/officeart/2005/8/layout/radial5"/>
    <dgm:cxn modelId="{8B51A133-9208-42A9-97E1-369B00F35ACB}" type="presOf" srcId="{E6AD96AE-ACFC-488A-825D-70BA55F0EFDB}" destId="{D9639AC0-D5F0-4E34-B516-A79714589D0F}" srcOrd="0" destOrd="0" presId="urn:microsoft.com/office/officeart/2005/8/layout/radial5"/>
    <dgm:cxn modelId="{77D1AA00-C660-4801-9FE7-814B1FEF11E4}" srcId="{E6AD96AE-ACFC-488A-825D-70BA55F0EFDB}" destId="{CC9F287B-2025-485F-AC72-685C9D718B89}" srcOrd="2" destOrd="0" parTransId="{4C4F8A5B-0505-4B17-963E-7C760194BC12}" sibTransId="{4E0DBC4D-B614-4DC5-952E-293DA1259000}"/>
    <dgm:cxn modelId="{F31B764A-2CD6-47A5-998D-34607FD26E9B}" type="presOf" srcId="{A5AA4EE3-3C97-4979-94B3-242E891AE638}" destId="{FB28264D-A247-4F93-B2C7-5D578A5AB734}" srcOrd="0" destOrd="0" presId="urn:microsoft.com/office/officeart/2005/8/layout/radial5"/>
    <dgm:cxn modelId="{7AB4352B-65E3-4EC7-AF64-ED575A2B0E46}" srcId="{FE61B143-2136-4433-9FAA-5838645E91CB}" destId="{E6AD96AE-ACFC-488A-825D-70BA55F0EFDB}" srcOrd="0" destOrd="0" parTransId="{8DEF6B04-FDB8-4841-82D9-A4EC107EAC16}" sibTransId="{4F2E3792-C8E4-4125-9669-FD1167C13515}"/>
    <dgm:cxn modelId="{CBC39181-B79F-414E-95D3-2C0236B6CE50}" type="presOf" srcId="{5C5B0521-FC88-4E27-88ED-E2C404E9493C}" destId="{02F8C2E1-98B6-45D5-A22C-E9C45885EAFD}" srcOrd="0" destOrd="0" presId="urn:microsoft.com/office/officeart/2005/8/layout/radial5"/>
    <dgm:cxn modelId="{05CD9970-1BC8-4611-977F-93113B199235}" type="presOf" srcId="{D3537B5B-F88C-4A42-9A21-D43FD9A86E77}" destId="{B688B198-D649-4DCB-B04D-9E0B56451D03}" srcOrd="0" destOrd="0" presId="urn:microsoft.com/office/officeart/2005/8/layout/radial5"/>
    <dgm:cxn modelId="{6066B1BA-2D48-4AD3-A0DB-4786D6331AA1}" type="presOf" srcId="{9CF4DAD5-A67C-4919-BDFB-828AE3FC60E2}" destId="{F7D94C0A-3C3B-4677-A98B-B7306F09FE81}" srcOrd="0" destOrd="0" presId="urn:microsoft.com/office/officeart/2005/8/layout/radial5"/>
    <dgm:cxn modelId="{11449DD4-B600-48E8-91B5-0E33A5230D83}" srcId="{E6AD96AE-ACFC-488A-825D-70BA55F0EFDB}" destId="{C34F1484-636D-4A23-923E-28B9C8357353}" srcOrd="4" destOrd="0" parTransId="{A5AA4EE3-3C97-4979-94B3-242E891AE638}" sibTransId="{7F207990-4C41-4055-8362-C56B5BEC7107}"/>
    <dgm:cxn modelId="{2E42285C-6D1F-4C8E-8619-3DF6DE9EF0F7}" type="presOf" srcId="{C34F1484-636D-4A23-923E-28B9C8357353}" destId="{A9191689-CDF9-44A8-AB73-27FB8E99C931}" srcOrd="0" destOrd="0" presId="urn:microsoft.com/office/officeart/2005/8/layout/radial5"/>
    <dgm:cxn modelId="{C8D55B6C-9CE6-4E9C-A55B-3D3F0B904453}" type="presOf" srcId="{5C5B0521-FC88-4E27-88ED-E2C404E9493C}" destId="{42E05562-8641-4B24-9087-37DAAE0FD14B}" srcOrd="1" destOrd="0" presId="urn:microsoft.com/office/officeart/2005/8/layout/radial5"/>
    <dgm:cxn modelId="{B8972579-6C95-400E-A6A5-CF4613A0C54C}" type="presOf" srcId="{FD1B99CB-9E0A-4C77-98E9-BEFF494A9FAF}" destId="{189DB960-27F3-4FA9-93E8-16090665AFE3}" srcOrd="0" destOrd="0" presId="urn:microsoft.com/office/officeart/2005/8/layout/radial5"/>
    <dgm:cxn modelId="{E1BBA483-DE46-417D-976D-8706B271248F}" type="presOf" srcId="{5F77AC98-844B-4DDA-AFDB-3864C2256B32}" destId="{7F61F130-1F91-4653-A6FB-FA23DCA670AE}" srcOrd="0" destOrd="0" presId="urn:microsoft.com/office/officeart/2005/8/layout/radial5"/>
    <dgm:cxn modelId="{256B47B5-6193-4788-9481-6E3AC76BB9CC}" srcId="{E6AD96AE-ACFC-488A-825D-70BA55F0EFDB}" destId="{9CF4DAD5-A67C-4919-BDFB-828AE3FC60E2}" srcOrd="1" destOrd="0" parTransId="{5F77AC98-844B-4DDA-AFDB-3864C2256B32}" sibTransId="{3111A197-EFE3-498F-981C-0C5423855D83}"/>
    <dgm:cxn modelId="{6CD128CA-2BE5-4775-9714-EEE2345A9052}" type="presParOf" srcId="{EDE6E98D-0AAA-41EC-A673-3ABCF80FDE3E}" destId="{D9639AC0-D5F0-4E34-B516-A79714589D0F}" srcOrd="0" destOrd="0" presId="urn:microsoft.com/office/officeart/2005/8/layout/radial5"/>
    <dgm:cxn modelId="{322D3F37-EB1C-43AC-9632-0A84A3BF3640}" type="presParOf" srcId="{EDE6E98D-0AAA-41EC-A673-3ABCF80FDE3E}" destId="{02F8C2E1-98B6-45D5-A22C-E9C45885EAFD}" srcOrd="1" destOrd="0" presId="urn:microsoft.com/office/officeart/2005/8/layout/radial5"/>
    <dgm:cxn modelId="{53192CB0-3C21-4DD0-B435-88D246D1A025}" type="presParOf" srcId="{02F8C2E1-98B6-45D5-A22C-E9C45885EAFD}" destId="{42E05562-8641-4B24-9087-37DAAE0FD14B}" srcOrd="0" destOrd="0" presId="urn:microsoft.com/office/officeart/2005/8/layout/radial5"/>
    <dgm:cxn modelId="{68A5E775-BDD2-4987-A5B3-79E8075CEDA5}" type="presParOf" srcId="{EDE6E98D-0AAA-41EC-A673-3ABCF80FDE3E}" destId="{B688B198-D649-4DCB-B04D-9E0B56451D03}" srcOrd="2" destOrd="0" presId="urn:microsoft.com/office/officeart/2005/8/layout/radial5"/>
    <dgm:cxn modelId="{01ADD557-C3E1-440E-81B6-35663F1CBC92}" type="presParOf" srcId="{EDE6E98D-0AAA-41EC-A673-3ABCF80FDE3E}" destId="{7F61F130-1F91-4653-A6FB-FA23DCA670AE}" srcOrd="3" destOrd="0" presId="urn:microsoft.com/office/officeart/2005/8/layout/radial5"/>
    <dgm:cxn modelId="{BF5D22A5-19DE-4456-BB57-F931B730F690}" type="presParOf" srcId="{7F61F130-1F91-4653-A6FB-FA23DCA670AE}" destId="{751A09EA-60D2-4AEA-8A95-AF5B39D8CAEC}" srcOrd="0" destOrd="0" presId="urn:microsoft.com/office/officeart/2005/8/layout/radial5"/>
    <dgm:cxn modelId="{571972CC-F260-4D6E-8304-C10E00940778}" type="presParOf" srcId="{EDE6E98D-0AAA-41EC-A673-3ABCF80FDE3E}" destId="{F7D94C0A-3C3B-4677-A98B-B7306F09FE81}" srcOrd="4" destOrd="0" presId="urn:microsoft.com/office/officeart/2005/8/layout/radial5"/>
    <dgm:cxn modelId="{A695BA93-99E8-4832-82FF-7E27E2E848ED}" type="presParOf" srcId="{EDE6E98D-0AAA-41EC-A673-3ABCF80FDE3E}" destId="{A22C02C1-B3EE-4CCE-8B10-953FF12896F6}" srcOrd="5" destOrd="0" presId="urn:microsoft.com/office/officeart/2005/8/layout/radial5"/>
    <dgm:cxn modelId="{BE332DE8-1A20-41C8-A899-14076EE37491}" type="presParOf" srcId="{A22C02C1-B3EE-4CCE-8B10-953FF12896F6}" destId="{8DCA4FA9-1249-470D-BA81-7F10156696F1}" srcOrd="0" destOrd="0" presId="urn:microsoft.com/office/officeart/2005/8/layout/radial5"/>
    <dgm:cxn modelId="{04E0847E-309B-4532-96BA-A553F3484EFF}" type="presParOf" srcId="{EDE6E98D-0AAA-41EC-A673-3ABCF80FDE3E}" destId="{228E460E-697E-4275-9C3D-F79E072FFC67}" srcOrd="6" destOrd="0" presId="urn:microsoft.com/office/officeart/2005/8/layout/radial5"/>
    <dgm:cxn modelId="{D1674AA1-D83F-4A1B-904F-6E75F7722788}" type="presParOf" srcId="{EDE6E98D-0AAA-41EC-A673-3ABCF80FDE3E}" destId="{BFA8D7ED-19D7-493B-8433-52D52BD2237E}" srcOrd="7" destOrd="0" presId="urn:microsoft.com/office/officeart/2005/8/layout/radial5"/>
    <dgm:cxn modelId="{EAC615EE-E35E-4D08-9DD0-03A76B3AA3AC}" type="presParOf" srcId="{BFA8D7ED-19D7-493B-8433-52D52BD2237E}" destId="{27E7CF20-33A8-4607-8660-0C2E0A9C276A}" srcOrd="0" destOrd="0" presId="urn:microsoft.com/office/officeart/2005/8/layout/radial5"/>
    <dgm:cxn modelId="{F2EB8431-AF14-4A40-B83F-494B6CD60DE7}" type="presParOf" srcId="{EDE6E98D-0AAA-41EC-A673-3ABCF80FDE3E}" destId="{189DB960-27F3-4FA9-93E8-16090665AFE3}" srcOrd="8" destOrd="0" presId="urn:microsoft.com/office/officeart/2005/8/layout/radial5"/>
    <dgm:cxn modelId="{763AF20B-098E-418A-88B3-A861E621C4FF}" type="presParOf" srcId="{EDE6E98D-0AAA-41EC-A673-3ABCF80FDE3E}" destId="{FB28264D-A247-4F93-B2C7-5D578A5AB734}" srcOrd="9" destOrd="0" presId="urn:microsoft.com/office/officeart/2005/8/layout/radial5"/>
    <dgm:cxn modelId="{BA600B58-3486-4094-B0BF-F18A9128D701}" type="presParOf" srcId="{FB28264D-A247-4F93-B2C7-5D578A5AB734}" destId="{44B6CF4A-26E4-48C0-824A-56975D45C879}" srcOrd="0" destOrd="0" presId="urn:microsoft.com/office/officeart/2005/8/layout/radial5"/>
    <dgm:cxn modelId="{7D482D31-35C3-4C73-A4A5-8DBE46FBF5DF}" type="presParOf" srcId="{EDE6E98D-0AAA-41EC-A673-3ABCF80FDE3E}" destId="{A9191689-CDF9-44A8-AB73-27FB8E99C93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39AC0-D5F0-4E34-B516-A79714589D0F}">
      <dsp:nvSpPr>
        <dsp:cNvPr id="0" name=""/>
        <dsp:cNvSpPr/>
      </dsp:nvSpPr>
      <dsp:spPr>
        <a:xfrm>
          <a:off x="3093876" y="1794188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SharePoint</a:t>
          </a:r>
          <a:endParaRPr lang="en-US" sz="1300" kern="1200" dirty="0"/>
        </a:p>
      </dsp:txBody>
      <dsp:txXfrm>
        <a:off x="3281305" y="1981617"/>
        <a:ext cx="904989" cy="904989"/>
      </dsp:txXfrm>
    </dsp:sp>
    <dsp:sp modelId="{02F8C2E1-98B6-45D5-A22C-E9C45885EAFD}">
      <dsp:nvSpPr>
        <dsp:cNvPr id="0" name=""/>
        <dsp:cNvSpPr/>
      </dsp:nvSpPr>
      <dsp:spPr>
        <a:xfrm rot="16200000">
          <a:off x="3598051" y="1328169"/>
          <a:ext cx="27149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38776" y="1455924"/>
        <a:ext cx="190047" cy="261088"/>
      </dsp:txXfrm>
    </dsp:sp>
    <dsp:sp modelId="{B688B198-D649-4DCB-B04D-9E0B56451D03}">
      <dsp:nvSpPr>
        <dsp:cNvPr id="0" name=""/>
        <dsp:cNvSpPr/>
      </dsp:nvSpPr>
      <dsp:spPr>
        <a:xfrm>
          <a:off x="3093876" y="2083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SharePoint Services</a:t>
          </a:r>
          <a:endParaRPr lang="en-US" sz="1300" kern="1200" dirty="0"/>
        </a:p>
      </dsp:txBody>
      <dsp:txXfrm>
        <a:off x="3281305" y="189512"/>
        <a:ext cx="904989" cy="904989"/>
      </dsp:txXfrm>
    </dsp:sp>
    <dsp:sp modelId="{7F61F130-1F91-4653-A6FB-FA23DCA670AE}">
      <dsp:nvSpPr>
        <dsp:cNvPr id="0" name=""/>
        <dsp:cNvSpPr/>
      </dsp:nvSpPr>
      <dsp:spPr>
        <a:xfrm rot="20520000">
          <a:off x="4442940" y="1942017"/>
          <a:ext cx="27149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44933" y="2041632"/>
        <a:ext cx="190047" cy="261088"/>
      </dsp:txXfrm>
    </dsp:sp>
    <dsp:sp modelId="{F7D94C0A-3C3B-4677-A98B-B7306F09FE81}">
      <dsp:nvSpPr>
        <dsp:cNvPr id="0" name=""/>
        <dsp:cNvSpPr/>
      </dsp:nvSpPr>
      <dsp:spPr>
        <a:xfrm>
          <a:off x="4798269" y="1240397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SharePoint Designer</a:t>
          </a:r>
          <a:endParaRPr lang="en-US" sz="1300" kern="1200" dirty="0"/>
        </a:p>
      </dsp:txBody>
      <dsp:txXfrm>
        <a:off x="4985698" y="1427826"/>
        <a:ext cx="904989" cy="904989"/>
      </dsp:txXfrm>
    </dsp:sp>
    <dsp:sp modelId="{A22C02C1-B3EE-4CCE-8B10-953FF12896F6}">
      <dsp:nvSpPr>
        <dsp:cNvPr id="0" name=""/>
        <dsp:cNvSpPr/>
      </dsp:nvSpPr>
      <dsp:spPr>
        <a:xfrm rot="3240000">
          <a:off x="4120221" y="2935243"/>
          <a:ext cx="27149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37008" y="2989326"/>
        <a:ext cx="190047" cy="261088"/>
      </dsp:txXfrm>
    </dsp:sp>
    <dsp:sp modelId="{228E460E-697E-4275-9C3D-F79E072FFC67}">
      <dsp:nvSpPr>
        <dsp:cNvPr id="0" name=""/>
        <dsp:cNvSpPr/>
      </dsp:nvSpPr>
      <dsp:spPr>
        <a:xfrm>
          <a:off x="4147249" y="3244032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Visual Studio .NET</a:t>
          </a:r>
          <a:endParaRPr lang="en-US" sz="1300" kern="1200" dirty="0"/>
        </a:p>
      </dsp:txBody>
      <dsp:txXfrm>
        <a:off x="4334678" y="3431461"/>
        <a:ext cx="904989" cy="904989"/>
      </dsp:txXfrm>
    </dsp:sp>
    <dsp:sp modelId="{BFA8D7ED-19D7-493B-8433-52D52BD2237E}">
      <dsp:nvSpPr>
        <dsp:cNvPr id="0" name=""/>
        <dsp:cNvSpPr/>
      </dsp:nvSpPr>
      <dsp:spPr>
        <a:xfrm rot="7560000">
          <a:off x="3075881" y="2935243"/>
          <a:ext cx="27149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40543" y="2989326"/>
        <a:ext cx="190047" cy="261088"/>
      </dsp:txXfrm>
    </dsp:sp>
    <dsp:sp modelId="{189DB960-27F3-4FA9-93E8-16090665AFE3}">
      <dsp:nvSpPr>
        <dsp:cNvPr id="0" name=""/>
        <dsp:cNvSpPr/>
      </dsp:nvSpPr>
      <dsp:spPr>
        <a:xfrm>
          <a:off x="2040503" y="3244032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Office Software's</a:t>
          </a:r>
          <a:endParaRPr lang="fa-IR" sz="1300" kern="1200" dirty="0" smtClean="0"/>
        </a:p>
      </dsp:txBody>
      <dsp:txXfrm>
        <a:off x="2227932" y="3431461"/>
        <a:ext cx="904989" cy="904989"/>
      </dsp:txXfrm>
    </dsp:sp>
    <dsp:sp modelId="{FB28264D-A247-4F93-B2C7-5D578A5AB734}">
      <dsp:nvSpPr>
        <dsp:cNvPr id="0" name=""/>
        <dsp:cNvSpPr/>
      </dsp:nvSpPr>
      <dsp:spPr>
        <a:xfrm rot="11880000">
          <a:off x="2753162" y="1942017"/>
          <a:ext cx="27149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832618" y="2041632"/>
        <a:ext cx="190047" cy="261088"/>
      </dsp:txXfrm>
    </dsp:sp>
    <dsp:sp modelId="{A9191689-CDF9-44A8-AB73-27FB8E99C931}">
      <dsp:nvSpPr>
        <dsp:cNvPr id="0" name=""/>
        <dsp:cNvSpPr/>
      </dsp:nvSpPr>
      <dsp:spPr>
        <a:xfrm>
          <a:off x="1389482" y="1240397"/>
          <a:ext cx="1279847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MS Project</a:t>
          </a:r>
        </a:p>
      </dsp:txBody>
      <dsp:txXfrm>
        <a:off x="1576911" y="1427826"/>
        <a:ext cx="904989" cy="90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B Nazanin" panose="000004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  <a:cs typeface="B Nazanin" panose="00000400000000000000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309250"/>
            <a:ext cx="7467600" cy="1143000"/>
          </a:xfr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</a:lstStyle>
          <a:p>
            <a:r>
              <a:rPr kumimoji="0" lang="fa-IR" dirty="0" smtClean="0"/>
              <a:t>عنوان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5400" y="1661332"/>
            <a:ext cx="7467600" cy="4525963"/>
          </a:xfr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>
              <a:defRPr>
                <a:cs typeface="B Nazanin" panose="00000400000000000000" pitchFamily="2" charset="-78"/>
              </a:defRPr>
            </a:lvl2pPr>
            <a:lvl3pPr>
              <a:defRPr>
                <a:cs typeface="B Nazanin" panose="00000400000000000000" pitchFamily="2" charset="-78"/>
              </a:defRPr>
            </a:lvl3pPr>
            <a:lvl4pPr>
              <a:defRPr>
                <a:cs typeface="B Nazanin" panose="00000400000000000000" pitchFamily="2" charset="-78"/>
              </a:defRPr>
            </a:lvl4pPr>
            <a:lvl5pPr>
              <a:defRPr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kumimoji="0" lang="fa-IR" dirty="0" smtClean="0"/>
              <a:t>عناوین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B Nazanin" panose="000004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  <a:cs typeface="B Nazanin" panose="00000400000000000000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>
                <a:cs typeface="B Nazanin" panose="00000400000000000000" pitchFamily="2" charset="-78"/>
              </a:defRPr>
            </a:lvl1pPr>
            <a:lvl2pPr>
              <a:defRPr sz="2200">
                <a:cs typeface="B Nazanin" panose="00000400000000000000" pitchFamily="2" charset="-78"/>
              </a:defRPr>
            </a:lvl2pPr>
            <a:lvl3pPr>
              <a:defRPr sz="2000">
                <a:cs typeface="B Nazanin" panose="00000400000000000000" pitchFamily="2" charset="-78"/>
              </a:defRPr>
            </a:lvl3pPr>
            <a:lvl4pPr>
              <a:defRPr sz="1800">
                <a:cs typeface="B Nazanin" panose="00000400000000000000" pitchFamily="2" charset="-78"/>
              </a:defRPr>
            </a:lvl4pPr>
            <a:lvl5pPr>
              <a:defRPr sz="1800"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>
                <a:cs typeface="B Nazanin" panose="00000400000000000000" pitchFamily="2" charset="-78"/>
              </a:defRPr>
            </a:lvl1pPr>
            <a:lvl2pPr>
              <a:defRPr sz="2200">
                <a:cs typeface="B Nazanin" panose="00000400000000000000" pitchFamily="2" charset="-78"/>
              </a:defRPr>
            </a:lvl2pPr>
            <a:lvl3pPr>
              <a:defRPr sz="2000">
                <a:cs typeface="B Nazanin" panose="00000400000000000000" pitchFamily="2" charset="-78"/>
              </a:defRPr>
            </a:lvl3pPr>
            <a:lvl4pPr>
              <a:defRPr sz="1800">
                <a:cs typeface="B Nazanin" panose="00000400000000000000" pitchFamily="2" charset="-78"/>
              </a:defRPr>
            </a:lvl4pPr>
            <a:lvl5pPr>
              <a:defRPr sz="1800"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  <a:cs typeface="B Nazanin" panose="00000400000000000000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  <a:cs typeface="B Nazanin" panose="00000400000000000000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>
                <a:cs typeface="B Nazanin" panose="00000400000000000000" pitchFamily="2" charset="-78"/>
              </a:defRPr>
            </a:lvl1pPr>
            <a:lvl2pPr>
              <a:defRPr sz="2000">
                <a:cs typeface="B Nazanin" panose="00000400000000000000" pitchFamily="2" charset="-78"/>
              </a:defRPr>
            </a:lvl2pPr>
            <a:lvl3pPr>
              <a:defRPr sz="1800">
                <a:cs typeface="B Nazanin" panose="00000400000000000000" pitchFamily="2" charset="-78"/>
              </a:defRPr>
            </a:lvl3pPr>
            <a:lvl4pPr>
              <a:defRPr sz="1600">
                <a:cs typeface="B Nazanin" panose="00000400000000000000" pitchFamily="2" charset="-78"/>
              </a:defRPr>
            </a:lvl4pPr>
            <a:lvl5pPr>
              <a:defRPr sz="1600"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>
                <a:cs typeface="B Nazanin" panose="00000400000000000000" pitchFamily="2" charset="-78"/>
              </a:defRPr>
            </a:lvl1pPr>
            <a:lvl2pPr>
              <a:defRPr sz="2000">
                <a:cs typeface="B Nazanin" panose="00000400000000000000" pitchFamily="2" charset="-78"/>
              </a:defRPr>
            </a:lvl2pPr>
            <a:lvl3pPr>
              <a:defRPr sz="1800">
                <a:cs typeface="B Nazanin" panose="00000400000000000000" pitchFamily="2" charset="-78"/>
              </a:defRPr>
            </a:lvl3pPr>
            <a:lvl4pPr>
              <a:defRPr sz="1600">
                <a:cs typeface="B Nazanin" panose="00000400000000000000" pitchFamily="2" charset="-78"/>
              </a:defRPr>
            </a:lvl4pPr>
            <a:lvl5pPr>
              <a:defRPr sz="1600"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>
                <a:cs typeface="B Nazanin" panose="000004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just" rtl="1">
              <a:buNone/>
              <a:defRPr sz="1800" b="1">
                <a:solidFill>
                  <a:schemeClr val="accent1"/>
                </a:solidFill>
                <a:cs typeface="B Nazanin" panose="000004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just" rtl="1">
              <a:buNone/>
              <a:defRPr sz="1400">
                <a:cs typeface="B Nazanin" panose="00000400000000000000" pitchFamily="2" charset="-78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 algn="just" rtl="1">
              <a:defRPr sz="2800">
                <a:cs typeface="B Nazanin" panose="00000400000000000000" pitchFamily="2" charset="-78"/>
              </a:defRPr>
            </a:lvl1pPr>
            <a:lvl2pPr algn="just" rtl="1">
              <a:defRPr sz="2400">
                <a:cs typeface="B Nazanin" panose="00000400000000000000" pitchFamily="2" charset="-78"/>
              </a:defRPr>
            </a:lvl2pPr>
            <a:lvl3pPr algn="just" rtl="1">
              <a:defRPr sz="2200">
                <a:cs typeface="B Nazanin" panose="00000400000000000000" pitchFamily="2" charset="-78"/>
              </a:defRPr>
            </a:lvl3pPr>
            <a:lvl4pPr algn="just" rtl="1">
              <a:defRPr sz="2000">
                <a:cs typeface="B Nazanin" panose="00000400000000000000" pitchFamily="2" charset="-78"/>
              </a:defRPr>
            </a:lvl4pPr>
            <a:lvl5pPr algn="just" rtl="1">
              <a:defRPr sz="2000"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8A9224A-9E52-492F-990C-509A6249B64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2223D0-F882-48AB-A618-E4FE9ECB71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just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B Nazanin" panose="00000400000000000000" pitchFamily="2" charset="-78"/>
        </a:defRPr>
      </a:lvl1pPr>
    </p:titleStyle>
    <p:bodyStyle>
      <a:lvl1pPr marL="420624" indent="-384048" algn="just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722376" indent="-274320" algn="just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1005840" indent="-256032" algn="just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280160" indent="-237744" algn="just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1490472" indent="-182880" algn="just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385048" cy="350520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  <a:t>سمینار</a:t>
            </a:r>
            <a:br>
              <a:rPr lang="fa-IR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</a:br>
            <a:r>
              <a:rPr lang="en-US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  <a:t>SharePoint</a:t>
            </a:r>
            <a:r>
              <a:rPr lang="fa-IR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  <a:t/>
            </a:r>
            <a:br>
              <a:rPr lang="fa-IR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</a:br>
            <a:r>
              <a:rPr lang="fa-IR" sz="54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  <a:t>رانندگی در بزرگراه پرتال ها</a:t>
            </a:r>
            <a:endParaRPr lang="en-US" sz="54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ارائه دهنده:</a:t>
            </a: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امیر </a:t>
            </a:r>
            <a:r>
              <a:rPr lang="fa-IR" dirty="0" smtClean="0">
                <a:cs typeface="B Nazanin" panose="00000400000000000000" pitchFamily="2" charset="-78"/>
              </a:rPr>
              <a:t>درجه</a:t>
            </a:r>
            <a:r>
              <a:rPr lang="en-US" dirty="0" smtClean="0">
                <a:cs typeface="B Nazanin" panose="00000400000000000000" pitchFamily="2" charset="-78"/>
              </a:rPr>
              <a:t> - </a:t>
            </a:r>
            <a:r>
              <a:rPr lang="fa-IR" dirty="0" smtClean="0">
                <a:cs typeface="B Nazanin" panose="00000400000000000000" pitchFamily="2" charset="-78"/>
              </a:rPr>
              <a:t> مدیر عامل شرکت پالاپال پرداز فارس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 descr="C:\Users\Babak K. Farahani\Desktop\kho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23967" y="97362"/>
            <a:ext cx="3243833" cy="226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000" dirty="0" smtClean="0"/>
              <a:t>طراحی کامل </a:t>
            </a:r>
            <a:r>
              <a:rPr lang="en-US" sz="3000" dirty="0" smtClean="0"/>
              <a:t>interface</a:t>
            </a:r>
            <a:r>
              <a:rPr lang="fa-IR" sz="3000" dirty="0" smtClean="0"/>
              <a:t> سایت</a:t>
            </a:r>
            <a:endParaRPr lang="en-US" sz="3000" dirty="0"/>
          </a:p>
        </p:txBody>
      </p:sp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568291" cy="4525963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000" dirty="0" smtClean="0"/>
              <a:t>طراحی کامل </a:t>
            </a:r>
            <a:r>
              <a:rPr lang="en-US" sz="3000" dirty="0" smtClean="0"/>
              <a:t>interface</a:t>
            </a:r>
            <a:r>
              <a:rPr lang="fa-IR" sz="3000" dirty="0" smtClean="0"/>
              <a:t> سایت</a:t>
            </a:r>
            <a:endParaRPr lang="en-US" sz="3000" dirty="0"/>
          </a:p>
        </p:txBody>
      </p:sp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5857"/>
            <a:ext cx="6568291" cy="4474648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21" y="228600"/>
            <a:ext cx="8229600" cy="990600"/>
          </a:xfrm>
        </p:spPr>
        <p:txBody>
          <a:bodyPr>
            <a:noAutofit/>
          </a:bodyPr>
          <a:lstStyle/>
          <a:p>
            <a:pPr algn="ctr" rtl="1"/>
            <a:r>
              <a:rPr lang="fa-IR" sz="3000" dirty="0"/>
              <a:t>سرعت توسعه</a:t>
            </a:r>
            <a:r>
              <a:rPr lang="en-US" sz="3000" dirty="0"/>
              <a:t> </a:t>
            </a:r>
            <a:r>
              <a:rPr lang="fa-IR" sz="3000" dirty="0"/>
              <a:t> بالا در ایجاد فرم های </a:t>
            </a:r>
            <a:r>
              <a:rPr lang="fa-IR" sz="3000" dirty="0" smtClean="0"/>
              <a:t>دینامیک</a:t>
            </a:r>
            <a:r>
              <a:rPr lang="fa-IR" sz="3000" dirty="0"/>
              <a:t> </a:t>
            </a:r>
            <a:r>
              <a:rPr lang="fa-IR" sz="3000" dirty="0" smtClean="0"/>
              <a:t>از طریق </a:t>
            </a:r>
            <a:r>
              <a:rPr lang="en-US" sz="3000" dirty="0" smtClean="0"/>
              <a:t>info Path, Power Forms, </a:t>
            </a:r>
            <a:r>
              <a:rPr lang="en-US" sz="3000" dirty="0" err="1" smtClean="0"/>
              <a:t>Nintex</a:t>
            </a:r>
            <a:r>
              <a:rPr lang="en-US" sz="3000" dirty="0" smtClean="0"/>
              <a:t> Forms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371600"/>
            <a:ext cx="6486642" cy="5032216"/>
          </a:xfr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000" dirty="0"/>
              <a:t>سرعت توسعه</a:t>
            </a:r>
            <a:r>
              <a:rPr lang="en-US" sz="3000" dirty="0"/>
              <a:t> </a:t>
            </a:r>
            <a:r>
              <a:rPr lang="fa-IR" sz="3000" dirty="0"/>
              <a:t> بالا در ایجاد فرم های دینامیک</a:t>
            </a:r>
            <a:br>
              <a:rPr lang="fa-IR" sz="3000" dirty="0"/>
            </a:br>
            <a:endParaRPr lang="en-US" sz="3000" dirty="0"/>
          </a:p>
        </p:txBody>
      </p:sp>
      <p:pic>
        <p:nvPicPr>
          <p:cNvPr id="4" name="Content Placeholder 7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791369" cy="4525963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هماهنگی و انطباق با دیگر نرم افزارهای </a:t>
            </a:r>
            <a:r>
              <a:rPr lang="en-US" dirty="0"/>
              <a:t>Office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مانند: </a:t>
            </a:r>
            <a:r>
              <a:rPr lang="en-US" dirty="0" smtClean="0"/>
              <a:t>Word, Outlook, MS Project</a:t>
            </a:r>
            <a:r>
              <a:rPr lang="fa-IR" dirty="0" smtClean="0"/>
              <a:t> و 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828800"/>
            <a:ext cx="5317781" cy="4525963"/>
          </a:xfr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dirty="0"/>
              <a:t>قابلیت </a:t>
            </a:r>
            <a:r>
              <a:rPr lang="en-US" dirty="0"/>
              <a:t>User Customization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676400"/>
            <a:ext cx="6643615" cy="4525963"/>
          </a:xfr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قابلیت کار با </a:t>
            </a:r>
            <a:r>
              <a:rPr lang="en-US" dirty="0" smtClean="0"/>
              <a:t>Web part</a:t>
            </a:r>
            <a:r>
              <a:rPr lang="fa-IR" dirty="0" smtClean="0"/>
              <a:t> ها و توسعه از طریق </a:t>
            </a:r>
            <a:r>
              <a:rPr lang="en-US" dirty="0" smtClean="0"/>
              <a:t>Visual Studio.NET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6643615" cy="4525962"/>
          </a:xfr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قابلیت ایجاد </a:t>
            </a:r>
            <a:r>
              <a:rPr lang="en-US" dirty="0"/>
              <a:t>Work Flows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219200"/>
            <a:ext cx="6858000" cy="5265965"/>
          </a:xfrm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قابلیت </a:t>
            </a:r>
            <a:r>
              <a:rPr lang="fa-IR" dirty="0" smtClean="0"/>
              <a:t>استفاده از </a:t>
            </a:r>
            <a:r>
              <a:rPr lang="en-US" dirty="0" smtClean="0"/>
              <a:t>Third Parties</a:t>
            </a:r>
            <a:br>
              <a:rPr lang="en-US" dirty="0" smtClean="0"/>
            </a:br>
            <a:r>
              <a:rPr lang="fa-IR" sz="2700" dirty="0" smtClean="0"/>
              <a:t>جهت ساخت فرایندهای به صورت ویژوال – </a:t>
            </a:r>
            <a:r>
              <a:rPr lang="en-US" sz="2700" dirty="0" err="1" smtClean="0"/>
              <a:t>Nintex</a:t>
            </a:r>
            <a:r>
              <a:rPr lang="en-US" sz="2700" dirty="0" smtClean="0"/>
              <a:t> Workflow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190735" cy="3962400"/>
          </a:xfrm>
        </p:spPr>
      </p:pic>
    </p:spTree>
    <p:extLst>
      <p:ext uri="{BB962C8B-B14F-4D97-AF65-F5344CB8AC3E}">
        <p14:creationId xmlns:p14="http://schemas.microsoft.com/office/powerpoint/2010/main" val="2011693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نرم افزارهایی که 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SharePoint</a:t>
            </a:r>
            <a:r>
              <a:rPr lang="fa-I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با آنها کار می کند 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136968"/>
              </p:ext>
            </p:extLst>
          </p:nvPr>
        </p:nvGraphicFramePr>
        <p:xfrm>
          <a:off x="609600" y="15240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اهداف سمینار :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19400"/>
          </a:xfrm>
        </p:spPr>
        <p:txBody>
          <a:bodyPr/>
          <a:lstStyle/>
          <a:p>
            <a:pPr algn="r" rtl="1"/>
            <a:r>
              <a:rPr lang="fa-IR" dirty="0" smtClean="0"/>
              <a:t>معرفی </a:t>
            </a:r>
            <a:r>
              <a:rPr lang="en-US" dirty="0" smtClean="0"/>
              <a:t>SharePoint</a:t>
            </a:r>
          </a:p>
          <a:p>
            <a:pPr algn="r" rtl="1"/>
            <a:r>
              <a:rPr lang="fa-IR" dirty="0" smtClean="0"/>
              <a:t>چرا </a:t>
            </a:r>
            <a:r>
              <a:rPr lang="en-US" dirty="0" smtClean="0"/>
              <a:t>SharePoint</a:t>
            </a:r>
            <a:r>
              <a:rPr lang="fa-IR" sz="4000" dirty="0" smtClean="0"/>
              <a:t>؟</a:t>
            </a:r>
          </a:p>
          <a:p>
            <a:pPr algn="r" rtl="1"/>
            <a:r>
              <a:rPr lang="fa-IR" dirty="0" smtClean="0"/>
              <a:t>مهندسی مجدد فرایندها</a:t>
            </a:r>
            <a:r>
              <a:rPr lang="fa-IR" dirty="0"/>
              <a:t> </a:t>
            </a:r>
            <a:endParaRPr lang="fa-IR" dirty="0" smtClean="0"/>
          </a:p>
          <a:p>
            <a:pPr marL="36576" indent="0" algn="r" rtl="1">
              <a:buNone/>
            </a:pPr>
            <a:r>
              <a:rPr lang="fa-IR" sz="1200" dirty="0"/>
              <a:t>	</a:t>
            </a:r>
            <a:r>
              <a:rPr lang="fa-IR" sz="1200" dirty="0" smtClean="0"/>
              <a:t>	(چگونگی استفاده از </a:t>
            </a:r>
            <a:r>
              <a:rPr lang="en-US" sz="1200" dirty="0" smtClean="0"/>
              <a:t>SharePoint</a:t>
            </a:r>
            <a:r>
              <a:rPr lang="fa-IR" sz="1200" dirty="0" smtClean="0"/>
              <a:t> برای مکانیزه کردن فرایندهای یک سازمان)</a:t>
            </a:r>
            <a:endParaRPr lang="en-US" sz="1200" dirty="0" smtClean="0"/>
          </a:p>
          <a:p>
            <a:pPr algn="r" rtl="1"/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معایب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SharePoint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اصلی ترین معایبی که راجع به </a:t>
            </a:r>
            <a:r>
              <a:rPr lang="en-US" sz="2400" dirty="0">
                <a:cs typeface="B Nazanin" panose="00000400000000000000" pitchFamily="2" charset="-78"/>
              </a:rPr>
              <a:t>SharePoint</a:t>
            </a:r>
            <a:r>
              <a:rPr lang="fa-IR" sz="2400" dirty="0">
                <a:cs typeface="B Nazanin" panose="00000400000000000000" pitchFamily="2" charset="-78"/>
              </a:rPr>
              <a:t> مطرح می شود، مشکل بودن پیاده سازی و هزینه بر بودن راه اندازی آن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3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467600" cy="25447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پاسخگویی به سوالات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467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معرفی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SharePoint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6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پورتال چیست؟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371600"/>
            <a:ext cx="8534400" cy="68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کلمه </a:t>
            </a:r>
            <a:r>
              <a:rPr lang="fa-IR" sz="1800" dirty="0">
                <a:cs typeface="B Nazanin" panose="00000400000000000000" pitchFamily="2" charset="-78"/>
              </a:rPr>
              <a:t>پورتال در انگلیسی به معنای دروازه است. پورتال سایتی است که اطلاعات را از منابع متعدد گرفته و به صورت یکپارچه شده نمایش می‌دهد.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4600" y="2325469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مجموعه ای از برنامه ها و سرویس هاست که ممکن است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راستای افقی یا عمودی رشد داشته باشند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497" y="4038600"/>
            <a:ext cx="6463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dirty="0">
                <a:cs typeface="B Nazanin" panose="00000400000000000000" pitchFamily="2" charset="-78"/>
              </a:rPr>
              <a:t>کلمه دیگری که در کنار پورتال زیاد شنیده می‌شود، پورتال سازمانی (</a:t>
            </a:r>
            <a:r>
              <a:rPr lang="en-US" sz="1600" dirty="0">
                <a:cs typeface="B Nazanin" panose="00000400000000000000" pitchFamily="2" charset="-78"/>
              </a:rPr>
              <a:t>Enterprise Portal</a:t>
            </a:r>
            <a:r>
              <a:rPr lang="fa-IR" sz="1600" dirty="0">
                <a:cs typeface="B Nazanin" panose="00000400000000000000" pitchFamily="2" charset="-78"/>
              </a:rPr>
              <a:t>) است.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پورتال </a:t>
            </a:r>
            <a:r>
              <a:rPr lang="fa-IR" sz="1600" dirty="0">
                <a:cs typeface="B Nazanin" panose="00000400000000000000" pitchFamily="2" charset="-78"/>
              </a:rPr>
              <a:t>سازمانی، یک چارچوب برای متمرکز کردن فعالیت‌های یک سازمان است. 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1242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پورتال سازمانی چیست؟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Nazanin" panose="00000400000000000000" pitchFamily="2" charset="-78"/>
            </a:endParaRPr>
          </a:p>
        </p:txBody>
      </p:sp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SharePoint </a:t>
            </a:r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چیست؟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1219200"/>
          </a:xfrm>
        </p:spPr>
        <p:txBody>
          <a:bodyPr>
            <a:normAutofit fontScale="92500"/>
          </a:bodyPr>
          <a:lstStyle/>
          <a:p>
            <a:pPr marL="36576" indent="0" algn="just" rtl="1">
              <a:buNone/>
            </a:pPr>
            <a:r>
              <a:rPr lang="en-US" sz="2400" dirty="0"/>
              <a:t>SharePoint</a:t>
            </a:r>
            <a:r>
              <a:rPr lang="fa-IR" sz="2400" dirty="0"/>
              <a:t> ابزاری است جهت ایجاد پرتال های سازمانی و برای انواع مشکلات سازمان های کوچک و بزرگ راه حل هایی مناسبی را ارئه می دهد (مانند مدیریت پروژه، مدیریت اسناد و مدیریت انواع </a:t>
            </a:r>
            <a:r>
              <a:rPr lang="fa-IR" sz="2400" dirty="0" smtClean="0"/>
              <a:t>فرایندهای </a:t>
            </a:r>
            <a:r>
              <a:rPr lang="fa-IR" sz="2400" dirty="0"/>
              <a:t>موجود در سازمان ها).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2957232"/>
            <a:ext cx="745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یک سیستم نرم افزاری است برای پیاده سازی و توسعه فرایندهای 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سازمان که نتیجه ی آن به پرتال سازمانی ختم می شود 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موارد کاربرد: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6697" y="1588532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تولید وب سایت‌های درون سازمانی و برون سازمانی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97" y="21981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ساخت سایتهایی همچون </a:t>
            </a:r>
            <a:r>
              <a:rPr lang="en-US" sz="2000" b="1" dirty="0">
                <a:cs typeface="B Nazanin" panose="00000400000000000000" pitchFamily="2" charset="-78"/>
              </a:rPr>
              <a:t>Wiki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en-US" sz="2000" b="1" dirty="0">
                <a:cs typeface="B Nazanin" panose="00000400000000000000" pitchFamily="2" charset="-78"/>
              </a:rPr>
              <a:t>Blog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en-US" sz="2000" b="1" dirty="0">
                <a:cs typeface="B Nazanin" panose="00000400000000000000" pitchFamily="2" charset="-78"/>
              </a:rPr>
              <a:t>Forum</a:t>
            </a:r>
            <a:r>
              <a:rPr lang="fa-IR" sz="2000" b="1" dirty="0">
                <a:cs typeface="B Nazanin" panose="00000400000000000000" pitchFamily="2" charset="-78"/>
              </a:rPr>
              <a:t> برای تبادل اطلاعات گروهی و کار تیمی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7596" y="3036332"/>
            <a:ext cx="3086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000" b="1" dirty="0">
                <a:cs typeface="B Nazanin" panose="00000400000000000000" pitchFamily="2" charset="-78"/>
              </a:rPr>
              <a:t>ساخت </a:t>
            </a:r>
            <a:r>
              <a:rPr lang="ar-SA" sz="2000" b="1" dirty="0" err="1">
                <a:cs typeface="B Nazanin" panose="00000400000000000000" pitchFamily="2" charset="-78"/>
              </a:rPr>
              <a:t>سیستم</a:t>
            </a:r>
            <a:r>
              <a:rPr lang="ar-SA" sz="2000" b="1" dirty="0">
                <a:cs typeface="B Nazanin" panose="00000400000000000000" pitchFamily="2" charset="-78"/>
              </a:rPr>
              <a:t> </a:t>
            </a:r>
            <a:r>
              <a:rPr lang="ar-SA" sz="2000" b="1" dirty="0" err="1">
                <a:cs typeface="B Nazanin" panose="00000400000000000000" pitchFamily="2" charset="-78"/>
              </a:rPr>
              <a:t>های</a:t>
            </a:r>
            <a:r>
              <a:rPr lang="ar-SA" sz="2000" b="1" dirty="0">
                <a:cs typeface="B Nazanin" panose="00000400000000000000" pitchFamily="2" charset="-78"/>
              </a:rPr>
              <a:t> اطلاع </a:t>
            </a:r>
            <a:r>
              <a:rPr lang="ar-SA" sz="2000" b="1" dirty="0" err="1">
                <a:cs typeface="B Nazanin" panose="00000400000000000000" pitchFamily="2" charset="-78"/>
              </a:rPr>
              <a:t>رسانی</a:t>
            </a:r>
            <a:r>
              <a:rPr lang="ar-SA" sz="2000" b="1" dirty="0">
                <a:cs typeface="B Nazanin" panose="00000400000000000000" pitchFamily="2" charset="-78"/>
              </a:rPr>
              <a:t>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0097" y="41910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محلی برای ذخیره و مدیریت داده‌ها و اسناد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4800600"/>
            <a:ext cx="573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پیاده سازی فرایندها و گردش های کاری سازمان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7697" y="35814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ساختن فرم های پویا برای گرفتن اطلاعات از کاربر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چرا</a:t>
            </a:r>
            <a:b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SharePoint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؟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/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7751" y="20574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err="1">
                <a:cs typeface="B Nazanin" panose="00000400000000000000" pitchFamily="2" charset="-78"/>
              </a:rPr>
              <a:t>یکپارچگی</a:t>
            </a:r>
            <a:r>
              <a:rPr lang="ar-SA" sz="2000" dirty="0">
                <a:cs typeface="B Nazanin" panose="00000400000000000000" pitchFamily="2" charset="-78"/>
              </a:rPr>
              <a:t> موجود </a:t>
            </a:r>
            <a:r>
              <a:rPr lang="ar-SA" sz="2000" dirty="0" err="1">
                <a:cs typeface="B Nazanin" panose="00000400000000000000" pitchFamily="2" charset="-78"/>
              </a:rPr>
              <a:t>بین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اجزا</a:t>
            </a:r>
            <a:r>
              <a:rPr lang="ar-SA" sz="2000" dirty="0">
                <a:cs typeface="B Nazanin" panose="00000400000000000000" pitchFamily="2" charset="-78"/>
              </a:rPr>
              <a:t> و </a:t>
            </a:r>
            <a:r>
              <a:rPr lang="ar-SA" sz="2000" dirty="0" err="1">
                <a:cs typeface="B Nazanin" panose="00000400000000000000" pitchFamily="2" charset="-78"/>
              </a:rPr>
              <a:t>ویرایش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محتویات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با</a:t>
            </a:r>
            <a:r>
              <a:rPr lang="ar-SA" sz="2000" dirty="0">
                <a:cs typeface="B Nazanin" panose="00000400000000000000" pitchFamily="2" charset="-78"/>
              </a:rPr>
              <a:t> نرم </a:t>
            </a:r>
            <a:r>
              <a:rPr lang="ar-SA" sz="2000" dirty="0" err="1">
                <a:cs typeface="B Nazanin" panose="00000400000000000000" pitchFamily="2" charset="-78"/>
              </a:rPr>
              <a:t>افزارهای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قدرتمند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Office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785" y="457200"/>
            <a:ext cx="525336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مزایای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SharePoint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449" y="27432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err="1">
                <a:cs typeface="B Nazanin" panose="00000400000000000000" pitchFamily="2" charset="-78"/>
              </a:rPr>
              <a:t>سادگی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پیاده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سازی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فرایندهای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کوچک</a:t>
            </a:r>
            <a:r>
              <a:rPr lang="ar-SA" sz="2000" dirty="0">
                <a:cs typeface="B Nazanin" panose="00000400000000000000" pitchFamily="2" charset="-78"/>
              </a:rPr>
              <a:t> و </a:t>
            </a:r>
            <a:r>
              <a:rPr lang="ar-SA" sz="2000" dirty="0" err="1">
                <a:cs typeface="B Nazanin" panose="00000400000000000000" pitchFamily="2" charset="-78"/>
              </a:rPr>
              <a:t>بزرگ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کاری</a:t>
            </a:r>
            <a:r>
              <a:rPr lang="ar-SA" sz="2000" dirty="0">
                <a:cs typeface="B Nazanin" panose="00000400000000000000" pitchFamily="2" charset="-78"/>
              </a:rPr>
              <a:t> (</a:t>
            </a:r>
            <a:r>
              <a:rPr lang="en-US" sz="2000" dirty="0">
                <a:cs typeface="B Nazanin" panose="00000400000000000000" pitchFamily="2" charset="-78"/>
              </a:rPr>
              <a:t>Workflows</a:t>
            </a:r>
            <a:r>
              <a:rPr lang="ar-SA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به صورت ویژوال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449" y="32766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cs typeface="B Nazanin" panose="00000400000000000000" pitchFamily="2" charset="-78"/>
              </a:rPr>
              <a:t>تنوع و قدرت در ساخت </a:t>
            </a:r>
            <a:r>
              <a:rPr lang="en-US" sz="2000" dirty="0">
                <a:cs typeface="B Nazanin" panose="00000400000000000000" pitchFamily="2" charset="-78"/>
              </a:rPr>
              <a:t>Interface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های</a:t>
            </a:r>
            <a:r>
              <a:rPr lang="ar-SA" sz="2000" dirty="0">
                <a:cs typeface="B Nazanin" panose="00000400000000000000" pitchFamily="2" charset="-78"/>
              </a:rPr>
              <a:t> مختلف </a:t>
            </a:r>
            <a:r>
              <a:rPr lang="ar-SA" sz="2000" dirty="0" err="1">
                <a:cs typeface="B Nazanin" panose="00000400000000000000" pitchFamily="2" charset="-78"/>
              </a:rPr>
              <a:t>براساس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نیازهای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کاربران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8649" y="3893155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err="1">
                <a:cs typeface="B Nazanin" panose="00000400000000000000" pitchFamily="2" charset="-78"/>
              </a:rPr>
              <a:t>امکان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ایجاد</a:t>
            </a:r>
            <a:r>
              <a:rPr lang="ar-SA" sz="2000" dirty="0">
                <a:cs typeface="B Nazanin" panose="00000400000000000000" pitchFamily="2" charset="-78"/>
              </a:rPr>
              <a:t> ساده و </a:t>
            </a:r>
            <a:r>
              <a:rPr lang="ar-SA" sz="2000" dirty="0" err="1">
                <a:cs typeface="B Nazanin" panose="00000400000000000000" pitchFamily="2" charset="-78"/>
              </a:rPr>
              <a:t>سریع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فرم های داینامیک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8118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err="1">
                <a:cs typeface="B Nazanin" panose="00000400000000000000" pitchFamily="2" charset="-78"/>
              </a:rPr>
              <a:t>سیستم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امنیتی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قدرتمند</a:t>
            </a:r>
            <a:r>
              <a:rPr lang="ar-SA" sz="2000" dirty="0">
                <a:cs typeface="B Nazanin" panose="00000400000000000000" pitchFamily="2" charset="-78"/>
              </a:rPr>
              <a:t> و </a:t>
            </a:r>
            <a:r>
              <a:rPr lang="ar-SA" sz="2000" dirty="0" err="1">
                <a:cs typeface="B Nazanin" panose="00000400000000000000" pitchFamily="2" charset="-78"/>
              </a:rPr>
              <a:t>مدیریت</a:t>
            </a:r>
            <a:r>
              <a:rPr lang="ar-SA" sz="2000" dirty="0">
                <a:cs typeface="B Nazanin" panose="00000400000000000000" pitchFamily="2" charset="-78"/>
              </a:rPr>
              <a:t> سطوح </a:t>
            </a:r>
            <a:r>
              <a:rPr lang="ar-SA" sz="2000" dirty="0" err="1">
                <a:cs typeface="B Nazanin" panose="00000400000000000000" pitchFamily="2" charset="-78"/>
              </a:rPr>
              <a:t>دسترسی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کاربران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حتی</a:t>
            </a:r>
            <a:r>
              <a:rPr lang="ar-SA" sz="2000" dirty="0">
                <a:cs typeface="B Nazanin" panose="00000400000000000000" pitchFamily="2" charset="-78"/>
              </a:rPr>
              <a:t> در سطح </a:t>
            </a:r>
            <a:r>
              <a:rPr lang="ar-SA" sz="2000" dirty="0" err="1">
                <a:cs typeface="B Nazanin" panose="00000400000000000000" pitchFamily="2" charset="-78"/>
              </a:rPr>
              <a:t>یک</a:t>
            </a:r>
            <a:r>
              <a:rPr lang="ar-SA" sz="2000" dirty="0">
                <a:cs typeface="B Nazanin" panose="00000400000000000000" pitchFamily="2" charset="-78"/>
              </a:rPr>
              <a:t> </a:t>
            </a:r>
            <a:r>
              <a:rPr lang="ar-SA" sz="2000" dirty="0" err="1">
                <a:cs typeface="B Nazanin" panose="00000400000000000000" pitchFamily="2" charset="-78"/>
              </a:rPr>
              <a:t>فایل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8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2202" y="3144856"/>
            <a:ext cx="25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400" dirty="0">
                <a:cs typeface="B Nazanin" panose="00000400000000000000" pitchFamily="2" charset="-78"/>
              </a:rPr>
              <a:t>قابلیت </a:t>
            </a:r>
            <a:r>
              <a:rPr lang="ar-SA" sz="2400" dirty="0" smtClean="0">
                <a:cs typeface="B Nazanin" panose="00000400000000000000" pitchFamily="2" charset="-78"/>
              </a:rPr>
              <a:t>جستجو</a:t>
            </a:r>
            <a:r>
              <a:rPr lang="fa-IR" sz="2400" dirty="0" smtClean="0">
                <a:cs typeface="B Nazanin" panose="00000400000000000000" pitchFamily="2" charset="-78"/>
              </a:rPr>
              <a:t>ی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پیشرفته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5702" y="3733800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400" dirty="0" err="1">
                <a:cs typeface="B Nazanin" panose="00000400000000000000" pitchFamily="2" charset="-78"/>
              </a:rPr>
              <a:t>قابلیت</a:t>
            </a:r>
            <a:r>
              <a:rPr lang="ar-SA" sz="2400" dirty="0">
                <a:cs typeface="B Nazanin" panose="00000400000000000000" pitchFamily="2" charset="-78"/>
              </a:rPr>
              <a:t> </a:t>
            </a:r>
            <a:r>
              <a:rPr lang="ar-SA" sz="2400" dirty="0" err="1">
                <a:cs typeface="B Nazanin" panose="00000400000000000000" pitchFamily="2" charset="-78"/>
              </a:rPr>
              <a:t>پشتیبان</a:t>
            </a:r>
            <a:r>
              <a:rPr lang="ar-SA" sz="2400" dirty="0">
                <a:cs typeface="B Nazanin" panose="00000400000000000000" pitchFamily="2" charset="-78"/>
              </a:rPr>
              <a:t> </a:t>
            </a:r>
            <a:r>
              <a:rPr lang="ar-SA" sz="2400" dirty="0" err="1">
                <a:cs typeface="B Nazanin" panose="00000400000000000000" pitchFamily="2" charset="-78"/>
              </a:rPr>
              <a:t>گیری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4488" y="1856526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400" dirty="0" err="1">
                <a:cs typeface="B Nazanin" panose="00000400000000000000" pitchFamily="2" charset="-78"/>
              </a:rPr>
              <a:t>مدیریت</a:t>
            </a:r>
            <a:r>
              <a:rPr lang="ar-SA" sz="2400" dirty="0">
                <a:cs typeface="B Nazanin" panose="00000400000000000000" pitchFamily="2" charset="-78"/>
              </a:rPr>
              <a:t> ساده مستندات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3717" y="2500691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400" dirty="0" err="1">
                <a:cs typeface="B Nazanin" panose="00000400000000000000" pitchFamily="2" charset="-78"/>
              </a:rPr>
              <a:t>مدیریت</a:t>
            </a:r>
            <a:r>
              <a:rPr lang="ar-SA" sz="2400" dirty="0">
                <a:cs typeface="B Nazanin" panose="00000400000000000000" pitchFamily="2" charset="-78"/>
              </a:rPr>
              <a:t> اطلاع </a:t>
            </a:r>
            <a:r>
              <a:rPr lang="ar-SA" sz="2400" dirty="0" err="1">
                <a:cs typeface="B Nazanin" panose="00000400000000000000" pitchFamily="2" charset="-78"/>
              </a:rPr>
              <a:t>رسانی</a:t>
            </a:r>
            <a:r>
              <a:rPr lang="ar-SA" sz="2400" dirty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81000"/>
            <a:ext cx="70745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مزایای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SharePoint</a:t>
            </a:r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 </a:t>
            </a:r>
            <a:r>
              <a:rPr lang="fa-I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anose="00000400000000000000" pitchFamily="2" charset="-78"/>
              </a:rPr>
              <a:t>(ادامه)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0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2009-12-09T15:33:13Z</outs:dateTime>
      <outs:isPinned>true</outs:isPinned>
    </outs:relatedDate>
    <outs:relatedDate>
      <outs:type>2</outs:type>
      <outs:displayName>Created</outs:displayName>
      <outs:dateTime>2009-12-09T08:26:03Z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Ali Darejeh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Ali Darejeh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A80A8AE-D016-418F-9631-39E4430754B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553</TotalTime>
  <Words>429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 Nazanin</vt:lpstr>
      <vt:lpstr>Franklin Gothic Book</vt:lpstr>
      <vt:lpstr>Wingdings 2</vt:lpstr>
      <vt:lpstr>Technic</vt:lpstr>
      <vt:lpstr>سمینار SharePoint رانندگی در بزرگراه پرتال ها</vt:lpstr>
      <vt:lpstr>اهداف سمینار :</vt:lpstr>
      <vt:lpstr>معرفی  SharePoint</vt:lpstr>
      <vt:lpstr>PowerPoint Presentation</vt:lpstr>
      <vt:lpstr>SharePoint  چیست؟</vt:lpstr>
      <vt:lpstr>موارد کاربرد:</vt:lpstr>
      <vt:lpstr>چرا SharePoint ؟</vt:lpstr>
      <vt:lpstr>PowerPoint Presentation</vt:lpstr>
      <vt:lpstr>PowerPoint Presentation</vt:lpstr>
      <vt:lpstr>طراحی کامل interface سایت</vt:lpstr>
      <vt:lpstr>طراحی کامل interface سایت</vt:lpstr>
      <vt:lpstr>سرعت توسعه  بالا در ایجاد فرم های دینامیک از طریق info Path, Power Forms, Nintex Forms</vt:lpstr>
      <vt:lpstr>سرعت توسعه  بالا در ایجاد فرم های دینامیک </vt:lpstr>
      <vt:lpstr>هماهنگی و انطباق با دیگر نرم افزارهای Office مانند: Word, Outlook, MS Project و ...</vt:lpstr>
      <vt:lpstr>قابلیت User Customization</vt:lpstr>
      <vt:lpstr>قابلیت کار با Web part ها و توسعه از طریق Visual Studio.NET</vt:lpstr>
      <vt:lpstr>قابلیت ایجاد Work Flows </vt:lpstr>
      <vt:lpstr>قابلیت استفاده از Third Parties جهت ساخت فرایندهای به صورت ویژوال – Nintex Workflow</vt:lpstr>
      <vt:lpstr>نرم افزارهایی که SharePoint با آنها کار می کند  </vt:lpstr>
      <vt:lpstr>معایب SharePoint</vt:lpstr>
      <vt:lpstr>PowerPoint Presentation</vt:lpstr>
    </vt:vector>
  </TitlesOfParts>
  <Company>HEDCo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سمینار  طراحی پرتال ها با استفاده از   SharePoint</dc:title>
  <dc:creator>Ali Darejeh</dc:creator>
  <cp:lastModifiedBy>AmirD</cp:lastModifiedBy>
  <cp:revision>72</cp:revision>
  <dcterms:created xsi:type="dcterms:W3CDTF">2009-12-09T08:26:03Z</dcterms:created>
  <dcterms:modified xsi:type="dcterms:W3CDTF">2018-05-18T11:55:38Z</dcterms:modified>
</cp:coreProperties>
</file>